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86" r:id="rId2"/>
    <p:sldId id="257" r:id="rId3"/>
    <p:sldId id="265" r:id="rId4"/>
    <p:sldId id="264" r:id="rId5"/>
    <p:sldId id="260" r:id="rId6"/>
    <p:sldId id="266" r:id="rId7"/>
    <p:sldId id="261" r:id="rId8"/>
    <p:sldId id="270" r:id="rId9"/>
    <p:sldId id="271" r:id="rId10"/>
    <p:sldId id="275" r:id="rId11"/>
    <p:sldId id="276" r:id="rId12"/>
    <p:sldId id="274" r:id="rId13"/>
    <p:sldId id="273" r:id="rId14"/>
    <p:sldId id="268" r:id="rId15"/>
    <p:sldId id="281" r:id="rId16"/>
    <p:sldId id="282" r:id="rId17"/>
    <p:sldId id="280" r:id="rId18"/>
    <p:sldId id="279" r:id="rId19"/>
    <p:sldId id="278" r:id="rId20"/>
    <p:sldId id="283" r:id="rId21"/>
    <p:sldId id="267" r:id="rId22"/>
    <p:sldId id="284" r:id="rId23"/>
    <p:sldId id="262" r:id="rId24"/>
    <p:sldId id="285" r:id="rId25"/>
    <p:sldId id="28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3C6F"/>
    <a:srgbClr val="8BCCEB"/>
    <a:srgbClr val="9FD4F3"/>
    <a:srgbClr val="1E7FC1"/>
    <a:srgbClr val="A8DAF6"/>
    <a:srgbClr val="A5D5F4"/>
    <a:srgbClr val="B8000D"/>
    <a:srgbClr val="9ED6E5"/>
    <a:srgbClr val="1E3596"/>
    <a:srgbClr val="4D00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>
        <p:scale>
          <a:sx n="75" d="100"/>
          <a:sy n="75" d="100"/>
        </p:scale>
        <p:origin x="902" y="259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B6CE86-A3AD-4230-BAD1-A2C6E69B2B14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6FC72-31BC-420A-A846-87C066465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495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37CA-23C3-404E-902D-BCAF3E34E506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808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8D16D-40BD-4A1F-834C-DEF8C15C0A3D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421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1D400-63A7-4612-BD97-E1CADF8ED76A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116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43D72-57B3-400B-B178-94C2C81F2B7E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152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23171-B793-4259-A667-6AFC9B83BD88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013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2D951-8FE1-4B6A-A3A6-7AC480B84C33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298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B1503-549E-4773-AB97-C78A40A1C9FA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116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202B7-6D84-4C41-8CCE-5CB1387423EA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215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EB4B4-6F6E-4699-BF21-90FB7E8CDCB3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583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4319D-E3DB-451A-8E02-B9A67D783E7B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896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0898-8EDC-449B-8CF0-14C77FF07192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559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CF5823-BBEF-410B-9599-033DE78BF0D7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CF757-8FB8-4641-A1EC-5023EE19A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658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D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5758471"/>
            <a:ext cx="3421381" cy="1094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399" y="259174"/>
            <a:ext cx="10931741" cy="1117189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Data-driven predictive </a:t>
            </a:r>
            <a:r>
              <a:rPr lang="en-US" sz="3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maintenance</a:t>
            </a:r>
            <a:r>
              <a:rPr lang="en-US" sz="3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planning</a:t>
            </a:r>
            <a:br>
              <a:rPr lang="en-US" sz="3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maritime industry</a:t>
            </a:r>
            <a:endParaRPr lang="en-US" sz="3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1381" y="1358686"/>
            <a:ext cx="8798903" cy="54993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2C8AB3-6E15-E50B-3DBD-F209DDF28D9C}"/>
              </a:ext>
            </a:extLst>
          </p:cNvPr>
          <p:cNvSpPr txBox="1">
            <a:spLocks noChangeAspect="1"/>
          </p:cNvSpPr>
          <p:nvPr/>
        </p:nvSpPr>
        <p:spPr>
          <a:xfrm>
            <a:off x="304800" y="2281823"/>
            <a:ext cx="2828492" cy="1299577"/>
          </a:xfrm>
          <a:prstGeom prst="rect">
            <a:avLst/>
          </a:prstGeom>
          <a:solidFill>
            <a:srgbClr val="9FD4F3"/>
          </a:solidFill>
          <a:ln>
            <a:solidFill>
              <a:srgbClr val="9FD4F3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Problem description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Data preparation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57" y="5782949"/>
            <a:ext cx="1070239" cy="10702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3" y="5758471"/>
            <a:ext cx="2369818" cy="109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742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ooter Placeholder 4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44" name="Slide Number Placehold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10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/>
              <a:t>C</a:t>
            </a:r>
            <a:r>
              <a:rPr lang="en-US" sz="3200" b="1" u="sng" dirty="0" smtClean="0"/>
              <a:t>: Model improvement methods</a:t>
            </a:r>
            <a:endParaRPr lang="da-DK" sz="3200" b="1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304689" y="697251"/>
            <a:ext cx="3193125" cy="38467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600" b="1" dirty="0" smtClean="0"/>
              <a:t>a) Threshold movement</a:t>
            </a:r>
            <a:endParaRPr lang="da-DK" sz="1600" dirty="0"/>
          </a:p>
          <a:p>
            <a:pPr algn="ctr"/>
            <a:endParaRPr lang="da-DK" sz="1400" u="sng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205" y="3494751"/>
            <a:ext cx="3809917" cy="2863040"/>
          </a:xfrm>
          <a:prstGeom prst="rect">
            <a:avLst/>
          </a:prstGeom>
        </p:spPr>
      </p:pic>
      <p:sp>
        <p:nvSpPr>
          <p:cNvPr id="30" name="Oval 29"/>
          <p:cNvSpPr/>
          <p:nvPr/>
        </p:nvSpPr>
        <p:spPr>
          <a:xfrm>
            <a:off x="1804071" y="4297845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/>
          <p:cNvSpPr/>
          <p:nvPr/>
        </p:nvSpPr>
        <p:spPr>
          <a:xfrm>
            <a:off x="2268891" y="3833703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205" y="2517482"/>
            <a:ext cx="3896113" cy="26548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206" y="1081922"/>
            <a:ext cx="3896112" cy="1119325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1238" y="757990"/>
            <a:ext cx="3906693" cy="296315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4585" y="3494751"/>
            <a:ext cx="3883346" cy="296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66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64416" y="696282"/>
            <a:ext cx="3193125" cy="38467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c) Class weight balancing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64329" y="696283"/>
            <a:ext cx="3193125" cy="38467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d) Hyperparameter tuning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4867021" y="1080953"/>
            <a:ext cx="0" cy="558185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55" y="1364193"/>
            <a:ext cx="4379338" cy="1625145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8489615" y="1080953"/>
            <a:ext cx="0" cy="558185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82421" y="696282"/>
            <a:ext cx="3193125" cy="38467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b) Dimensionality reduction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9455" y="4055651"/>
            <a:ext cx="3001304" cy="14528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Many categorical variables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Many features for the data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Curse of dimensionality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Reduce features</a:t>
            </a: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4937" y="3101818"/>
            <a:ext cx="4167162" cy="2681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Locally Linear Embeddings (LLE)</a:t>
            </a: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0744" y="1011034"/>
            <a:ext cx="3486429" cy="279157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4920406" y="3922054"/>
            <a:ext cx="3001304" cy="85598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Tr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ain set contains: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11233 false labels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1452 true labels</a:t>
            </a: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20406" y="4897484"/>
            <a:ext cx="3262247" cy="5791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Important to predict the true labels</a:t>
            </a: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920406" y="5492974"/>
            <a:ext cx="3556767" cy="5875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Reward the model for predicting true values</a:t>
            </a: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550845" y="1080951"/>
            <a:ext cx="3561364" cy="30817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Models have parameters and hyperparameters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Parameters are tuned while training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Hyperparameters are tuned manually, before start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GridSearchCV can do an exhaustive search in the grid of values given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Cross-validation determines the best values for the hyperparameters</a:t>
            </a:r>
            <a:endParaRPr lang="da-DK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0557" y="4897484"/>
            <a:ext cx="3518105" cy="922222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374815" y="6356350"/>
            <a:ext cx="4114800" cy="365125"/>
          </a:xfrm>
        </p:spPr>
        <p:txBody>
          <a:bodyPr/>
          <a:lstStyle/>
          <a:p>
            <a:r>
              <a:rPr lang="en-US" dirty="0" smtClean="0"/>
              <a:t>Data-driven predictive maintenance planning</a:t>
            </a:r>
            <a:endParaRPr lang="en-US" dirty="0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93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12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 smtClean="0"/>
              <a:t>6. Initial results (Default models)</a:t>
            </a:r>
            <a:endParaRPr lang="da-DK" sz="3200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69" y="3611986"/>
            <a:ext cx="3017685" cy="24495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56" y="1162395"/>
            <a:ext cx="2741456" cy="24495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55" y="3611984"/>
            <a:ext cx="2741457" cy="24495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70" y="1162395"/>
            <a:ext cx="3017686" cy="24495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3649" y="2387190"/>
            <a:ext cx="2689337" cy="244605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313" y="1162395"/>
            <a:ext cx="2689336" cy="244959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313" y="3611983"/>
            <a:ext cx="2689338" cy="244959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991600" y="5489320"/>
            <a:ext cx="3004457" cy="8792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8000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r>
              <a:rPr lang="da-DK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Obseration labels in the test set</a:t>
            </a:r>
          </a:p>
          <a:p>
            <a:r>
              <a:rPr lang="da-DK" sz="1500" dirty="0">
                <a:latin typeface="Arial" panose="020B0604020202020204" pitchFamily="34" charset="0"/>
                <a:cs typeface="Arial" panose="020B0604020202020204" pitchFamily="34" charset="0"/>
              </a:rPr>
              <a:t>Negative: 3738 </a:t>
            </a:r>
            <a:endParaRPr lang="da-DK" sz="15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Positive: 491</a:t>
            </a:r>
          </a:p>
        </p:txBody>
      </p:sp>
    </p:spTree>
    <p:extLst>
      <p:ext uri="{BB962C8B-B14F-4D97-AF65-F5344CB8AC3E}">
        <p14:creationId xmlns:p14="http://schemas.microsoft.com/office/powerpoint/2010/main" val="229845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1" y="2695575"/>
            <a:ext cx="5397174" cy="41624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584" y="2695575"/>
            <a:ext cx="5397174" cy="4162425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622656198"/>
              </p:ext>
            </p:extLst>
          </p:nvPr>
        </p:nvGraphicFramePr>
        <p:xfrm>
          <a:off x="3221045" y="131208"/>
          <a:ext cx="5701646" cy="256436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34776">
                  <a:extLst>
                    <a:ext uri="{9D8B030D-6E8A-4147-A177-3AD203B41FA5}">
                      <a16:colId xmlns:a16="http://schemas.microsoft.com/office/drawing/2014/main" val="2338066592"/>
                    </a:ext>
                  </a:extLst>
                </a:gridCol>
                <a:gridCol w="1122038">
                  <a:extLst>
                    <a:ext uri="{9D8B030D-6E8A-4147-A177-3AD203B41FA5}">
                      <a16:colId xmlns:a16="http://schemas.microsoft.com/office/drawing/2014/main" val="717878636"/>
                    </a:ext>
                  </a:extLst>
                </a:gridCol>
                <a:gridCol w="1122416">
                  <a:extLst>
                    <a:ext uri="{9D8B030D-6E8A-4147-A177-3AD203B41FA5}">
                      <a16:colId xmlns:a16="http://schemas.microsoft.com/office/drawing/2014/main" val="271804996"/>
                    </a:ext>
                  </a:extLst>
                </a:gridCol>
                <a:gridCol w="1122416">
                  <a:extLst>
                    <a:ext uri="{9D8B030D-6E8A-4147-A177-3AD203B41FA5}">
                      <a16:colId xmlns:a16="http://schemas.microsoft.com/office/drawing/2014/main" val="736253625"/>
                    </a:ext>
                  </a:extLst>
                </a:gridCol>
              </a:tblGrid>
              <a:tr h="336379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Classifier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Precision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Recall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 Score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12726623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Logistic Regression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0.561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0.065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0.117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10353725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Bernoulli naïve Bayes</a:t>
                      </a: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0.549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0.079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0.139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5137292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0.828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0.499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0.623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59305871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AdaBoost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0.481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0.183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0.265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72315905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Gradient Boosting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0.686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0.360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0.473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79299167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XGBoost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0.725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0.617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0.667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70962047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Neural Network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0.707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0.613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0.656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0729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2733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ooter Placeholder 3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 smtClean="0"/>
              <a:t>7. Threshold Movement</a:t>
            </a:r>
            <a:endParaRPr lang="da-DK" sz="3200" b="1" u="sn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28" y="1521329"/>
            <a:ext cx="3022843" cy="24537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1521329"/>
            <a:ext cx="3174274" cy="24537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028" y="1521329"/>
            <a:ext cx="3022844" cy="2453775"/>
          </a:xfrm>
          <a:prstGeom prst="rect">
            <a:avLst/>
          </a:prstGeom>
        </p:spPr>
      </p:pic>
      <p:graphicFrame>
        <p:nvGraphicFramePr>
          <p:cNvPr id="30" name="Table 29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280000631"/>
              </p:ext>
            </p:extLst>
          </p:nvPr>
        </p:nvGraphicFramePr>
        <p:xfrm>
          <a:off x="2227991" y="4616523"/>
          <a:ext cx="7014065" cy="151318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50625">
                  <a:extLst>
                    <a:ext uri="{9D8B030D-6E8A-4147-A177-3AD203B41FA5}">
                      <a16:colId xmlns:a16="http://schemas.microsoft.com/office/drawing/2014/main" val="2338066592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717878636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271804996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736253625"/>
                    </a:ext>
                  </a:extLst>
                </a:gridCol>
              </a:tblGrid>
              <a:tr h="336379">
                <a:tc gridSpan="4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12726623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Default Threshold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J-Score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F1-Score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10353725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Threshold</a:t>
                      </a: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0.500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0.164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0.336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5137292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0.623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0.606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0.704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9305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920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28" y="1521328"/>
            <a:ext cx="3022842" cy="24537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1521328"/>
            <a:ext cx="2945674" cy="245377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027" y="1521328"/>
            <a:ext cx="2830773" cy="2453775"/>
          </a:xfrm>
          <a:prstGeom prst="rect">
            <a:avLst/>
          </a:prstGeom>
        </p:spPr>
      </p:pic>
      <p:graphicFrame>
        <p:nvGraphicFramePr>
          <p:cNvPr id="17" name="Table 16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358736086"/>
              </p:ext>
            </p:extLst>
          </p:nvPr>
        </p:nvGraphicFramePr>
        <p:xfrm>
          <a:off x="2227991" y="4616523"/>
          <a:ext cx="7014065" cy="151318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50625">
                  <a:extLst>
                    <a:ext uri="{9D8B030D-6E8A-4147-A177-3AD203B41FA5}">
                      <a16:colId xmlns:a16="http://schemas.microsoft.com/office/drawing/2014/main" val="2338066592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717878636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271804996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736253625"/>
                    </a:ext>
                  </a:extLst>
                </a:gridCol>
              </a:tblGrid>
              <a:tr h="336379">
                <a:tc gridSpan="4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XGBoost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12726623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Default Threshold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J-Score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F1-Score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10353725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Threshold</a:t>
                      </a: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0.500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0.089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0.441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5137292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0.667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0.625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0.691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9305871"/>
                  </a:ext>
                </a:extLst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46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28" y="1521328"/>
            <a:ext cx="3022842" cy="24537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1521327"/>
            <a:ext cx="3174275" cy="245377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026" y="1521327"/>
            <a:ext cx="3022845" cy="2453776"/>
          </a:xfrm>
          <a:prstGeom prst="rect">
            <a:avLst/>
          </a:prstGeom>
        </p:spPr>
      </p:pic>
      <p:graphicFrame>
        <p:nvGraphicFramePr>
          <p:cNvPr id="17" name="Table 16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269354033"/>
              </p:ext>
            </p:extLst>
          </p:nvPr>
        </p:nvGraphicFramePr>
        <p:xfrm>
          <a:off x="2227991" y="4616523"/>
          <a:ext cx="7014065" cy="151318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50625">
                  <a:extLst>
                    <a:ext uri="{9D8B030D-6E8A-4147-A177-3AD203B41FA5}">
                      <a16:colId xmlns:a16="http://schemas.microsoft.com/office/drawing/2014/main" val="2338066592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717878636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271804996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736253625"/>
                    </a:ext>
                  </a:extLst>
                </a:gridCol>
              </a:tblGrid>
              <a:tr h="336379">
                <a:tc gridSpan="4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Neural Network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12726623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Default Threshold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J-Score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F1-Score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10353725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Threshold</a:t>
                      </a: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0.500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0.095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0.505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5137292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0.656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0.607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0.660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9305871"/>
                  </a:ext>
                </a:extLst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77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17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 smtClean="0"/>
              <a:t>8. Dimensionality reduction (LLE)</a:t>
            </a:r>
            <a:endParaRPr lang="da-DK" sz="32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161902" y="1242300"/>
            <a:ext cx="5995920" cy="13574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Performed on vessel attributes (Vessel name, cylinder number)</a:t>
            </a:r>
          </a:p>
          <a:p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36 features in total</a:t>
            </a:r>
          </a:p>
          <a:p>
            <a:endParaRPr lang="da-DK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Locally Linear Embeddings on 30 neighbors</a:t>
            </a:r>
          </a:p>
          <a:p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36 features reduced to 4 components</a:t>
            </a: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le 4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440695437"/>
              </p:ext>
            </p:extLst>
          </p:nvPr>
        </p:nvGraphicFramePr>
        <p:xfrm>
          <a:off x="165446" y="3084058"/>
          <a:ext cx="5992376" cy="152557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34776">
                  <a:extLst>
                    <a:ext uri="{9D8B030D-6E8A-4147-A177-3AD203B41FA5}">
                      <a16:colId xmlns:a16="http://schemas.microsoft.com/office/drawing/2014/main" val="2338066592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717878636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71804996"/>
                    </a:ext>
                  </a:extLst>
                </a:gridCol>
              </a:tblGrid>
              <a:tr h="336379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Classifier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f1 score on initial data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f1 score on embedded data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12726623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0.704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0.638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59305871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XGBoost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0.691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0.487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70962047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Neural Network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0.659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0.379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0729940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802554"/>
            <a:ext cx="5794899" cy="453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905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Data-driven predictive maintenance planning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18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 smtClean="0"/>
              <a:t>9. Class weight balancing</a:t>
            </a:r>
            <a:endParaRPr lang="da-DK" sz="3200" b="1" u="sng" dirty="0"/>
          </a:p>
        </p:txBody>
      </p:sp>
      <p:graphicFrame>
        <p:nvGraphicFramePr>
          <p:cNvPr id="3" name="Table 2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744687567"/>
              </p:ext>
            </p:extLst>
          </p:nvPr>
        </p:nvGraphicFramePr>
        <p:xfrm>
          <a:off x="3008372" y="3810000"/>
          <a:ext cx="6175256" cy="184385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34776">
                  <a:extLst>
                    <a:ext uri="{9D8B030D-6E8A-4147-A177-3AD203B41FA5}">
                      <a16:colId xmlns:a16="http://schemas.microsoft.com/office/drawing/2014/main" val="2338066592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717878636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271804996"/>
                    </a:ext>
                  </a:extLst>
                </a:gridCol>
              </a:tblGrid>
              <a:tr h="336379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Classifier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f1 w/o balanced weights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f1 score with balanced weights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12726623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0.704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0.716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59305871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XGBoost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0.691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0.694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70962047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Neural Network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0.660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0.683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90729940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 (LLE)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0.637</a:t>
                      </a: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0.638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01782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62000" y="990600"/>
            <a:ext cx="2589897" cy="9000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Train set contains: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11233 false labels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1452 true labels</a:t>
            </a:r>
          </a:p>
          <a:p>
            <a:endParaRPr lang="da-DK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761999" y="2005149"/>
            <a:ext cx="2589897" cy="9000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Weights: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0 = 0.11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1 = 0.89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448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19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 smtClean="0"/>
              <a:t>10. Hyperparameter tuning</a:t>
            </a:r>
            <a:endParaRPr lang="da-DK" sz="3200" b="1" u="sn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90" y="2673532"/>
            <a:ext cx="4374078" cy="11321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04690" y="2299407"/>
            <a:ext cx="4801984" cy="3741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Hyperparameter values tested for Random Forest</a:t>
            </a:r>
            <a:endParaRPr lang="da-DK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4690" y="4284053"/>
            <a:ext cx="4801984" cy="3741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Hyperparameter values tested for XGBoost</a:t>
            </a:r>
            <a:endParaRPr lang="da-DK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87925" y="2299407"/>
            <a:ext cx="5268796" cy="3741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Hyperparameter values tested for Random Forest (LLE)</a:t>
            </a:r>
            <a:endParaRPr lang="da-DK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587925" y="4284053"/>
            <a:ext cx="4801984" cy="3741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Hyperparameter values tested for Neural Network</a:t>
            </a:r>
            <a:endParaRPr lang="da-DK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90" y="4658177"/>
            <a:ext cx="4193222" cy="140208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7925" y="4658177"/>
            <a:ext cx="4633217" cy="113211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7925" y="2673531"/>
            <a:ext cx="4276885" cy="113211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04690" y="815751"/>
            <a:ext cx="4801984" cy="121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GridSearchCV: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10-fold cross-validation in the training set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3 repeats per fold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Target: Maximize f1-score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94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 smtClean="0"/>
              <a:t>1. Problem </a:t>
            </a:r>
            <a:r>
              <a:rPr lang="en-US" sz="3200" b="1" u="sng" dirty="0"/>
              <a:t>d</a:t>
            </a:r>
            <a:r>
              <a:rPr lang="en-US" sz="3200" b="1" u="sng" dirty="0" smtClean="0"/>
              <a:t>escription</a:t>
            </a:r>
            <a:endParaRPr lang="da-DK" sz="3200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2C8AB3-6E15-E50B-3DBD-F209DDF28D9C}"/>
              </a:ext>
            </a:extLst>
          </p:cNvPr>
          <p:cNvSpPr txBox="1">
            <a:spLocks noChangeAspect="1"/>
          </p:cNvSpPr>
          <p:nvPr/>
        </p:nvSpPr>
        <p:spPr>
          <a:xfrm>
            <a:off x="304690" y="4497503"/>
            <a:ext cx="6279421" cy="18110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Goal:</a:t>
            </a: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sz="1600" dirty="0">
                <a:latin typeface="Arial" panose="020B0604020202020204" pitchFamily="34" charset="0"/>
                <a:cs typeface="Arial" panose="020B0604020202020204" pitchFamily="34" charset="0"/>
              </a:rPr>
              <a:t>Ensure that spare parts that are needed for 1 year are available from MAN</a:t>
            </a: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sz="1600" dirty="0">
                <a:latin typeface="Arial" panose="020B0604020202020204" pitchFamily="34" charset="0"/>
                <a:cs typeface="Arial" panose="020B0604020202020204" pitchFamily="34" charset="0"/>
              </a:rPr>
              <a:t>Being able to  show to the customers the needs they will have for the upcoming year (for each vessel)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7143A4F-8787-9CEF-827C-7FCB9F3C25A4}"/>
              </a:ext>
            </a:extLst>
          </p:cNvPr>
          <p:cNvSpPr/>
          <p:nvPr/>
        </p:nvSpPr>
        <p:spPr>
          <a:xfrm>
            <a:off x="319059" y="2826412"/>
            <a:ext cx="1762291" cy="101280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Maintenance Type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09E9393-F2B5-F198-2D3E-473BD0708B04}"/>
              </a:ext>
            </a:extLst>
          </p:cNvPr>
          <p:cNvSpPr/>
          <p:nvPr/>
        </p:nvSpPr>
        <p:spPr>
          <a:xfrm>
            <a:off x="2522703" y="2826412"/>
            <a:ext cx="1762291" cy="101280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Maintenance Kit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41F6045-46F3-79C3-4EB8-972B98575FE6}"/>
              </a:ext>
            </a:extLst>
          </p:cNvPr>
          <p:cNvSpPr/>
          <p:nvPr/>
        </p:nvSpPr>
        <p:spPr>
          <a:xfrm>
            <a:off x="4726347" y="2830173"/>
            <a:ext cx="1762291" cy="101280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Spare parts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A90AC6E-E31B-6EF2-DCD6-99282F424B34}"/>
              </a:ext>
            </a:extLst>
          </p:cNvPr>
          <p:cNvSpPr/>
          <p:nvPr/>
        </p:nvSpPr>
        <p:spPr>
          <a:xfrm>
            <a:off x="4349946" y="3261922"/>
            <a:ext cx="330599" cy="150463"/>
          </a:xfrm>
          <a:prstGeom prst="rightArrow">
            <a:avLst/>
          </a:prstGeom>
          <a:ln>
            <a:solidFill>
              <a:srgbClr val="183C6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55F378B-08A7-3805-201D-8F7C15344881}"/>
              </a:ext>
            </a:extLst>
          </p:cNvPr>
          <p:cNvSpPr/>
          <p:nvPr/>
        </p:nvSpPr>
        <p:spPr>
          <a:xfrm>
            <a:off x="4134542" y="2546141"/>
            <a:ext cx="742258" cy="420408"/>
          </a:xfrm>
          <a:prstGeom prst="rect">
            <a:avLst/>
          </a:prstGeom>
          <a:ln>
            <a:solidFill>
              <a:srgbClr val="183C6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Engine Type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BC622F-240D-28AF-8E27-2A882B4A1C1E}"/>
              </a:ext>
            </a:extLst>
          </p:cNvPr>
          <p:cNvSpPr txBox="1">
            <a:spLocks noChangeAspect="1"/>
          </p:cNvSpPr>
          <p:nvPr/>
        </p:nvSpPr>
        <p:spPr>
          <a:xfrm>
            <a:off x="304691" y="1261028"/>
            <a:ext cx="5791310" cy="116805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Predict Spare part needs of MAN’s customers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Predict maintenance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Assign maintenance type to MK available from MAN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Assign MK to corresponding spare parts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4FB8000-58EC-3A77-C7C2-5AD103ECC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342998" y="-827325"/>
            <a:ext cx="352474" cy="302937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4879" y="2429080"/>
            <a:ext cx="2785371" cy="4165677"/>
          </a:xfrm>
          <a:prstGeom prst="rect">
            <a:avLst/>
          </a:prstGeom>
        </p:spPr>
      </p:pic>
      <p:sp>
        <p:nvSpPr>
          <p:cNvPr id="16" name="Arrow: Right 11">
            <a:extLst>
              <a:ext uri="{FF2B5EF4-FFF2-40B4-BE49-F238E27FC236}">
                <a16:creationId xmlns:a16="http://schemas.microsoft.com/office/drawing/2014/main" id="{AA90AC6E-E31B-6EF2-DCD6-99282F424B34}"/>
              </a:ext>
            </a:extLst>
          </p:cNvPr>
          <p:cNvSpPr/>
          <p:nvPr/>
        </p:nvSpPr>
        <p:spPr>
          <a:xfrm>
            <a:off x="2136727" y="3257581"/>
            <a:ext cx="330599" cy="150463"/>
          </a:xfrm>
          <a:prstGeom prst="rightArrow">
            <a:avLst/>
          </a:prstGeom>
          <a:ln>
            <a:solidFill>
              <a:srgbClr val="183C6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8991" y="863599"/>
            <a:ext cx="3806388" cy="156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64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34" y="3549638"/>
            <a:ext cx="3238406" cy="27876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34" y="762000"/>
            <a:ext cx="3238406" cy="27876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762000"/>
            <a:ext cx="3434134" cy="27876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3549639"/>
            <a:ext cx="3434134" cy="2787639"/>
          </a:xfrm>
          <a:prstGeom prst="rect">
            <a:avLst/>
          </a:prstGeom>
        </p:spPr>
      </p:pic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22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152" y="294696"/>
            <a:ext cx="5399847" cy="41902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48123" y="4563291"/>
            <a:ext cx="8229600" cy="357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Summary of F1-Scores of the models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1" name="Table 10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4180482182"/>
              </p:ext>
            </p:extLst>
          </p:nvPr>
        </p:nvGraphicFramePr>
        <p:xfrm>
          <a:off x="1948123" y="4921265"/>
          <a:ext cx="8229600" cy="184385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2338066592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717878636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271804996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3214818755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736253625"/>
                    </a:ext>
                  </a:extLst>
                </a:gridCol>
              </a:tblGrid>
              <a:tr h="336379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Classifier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Initial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models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Adjusted thresholds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With balanced weights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After tuning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12726623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0.623</a:t>
                      </a: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0.704</a:t>
                      </a: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0.716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0.746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72315905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XGBoost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0.667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0.691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0.694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0.712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79299167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Neural Network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0.656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0.659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0.683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0.727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70962047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  <a:r>
                        <a:rPr lang="en-US" sz="15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(LLE)</a:t>
                      </a:r>
                      <a:endParaRPr lang="en-US" sz="15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0.637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0.638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0.630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0729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26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22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 smtClean="0"/>
              <a:t>11. Proposed model – Robustness check</a:t>
            </a:r>
            <a:endParaRPr lang="da-DK" sz="3200" b="1" u="sng" dirty="0"/>
          </a:p>
        </p:txBody>
      </p:sp>
      <p:sp>
        <p:nvSpPr>
          <p:cNvPr id="20" name="TextBox 19"/>
          <p:cNvSpPr txBox="1"/>
          <p:nvPr/>
        </p:nvSpPr>
        <p:spPr>
          <a:xfrm>
            <a:off x="304690" y="757990"/>
            <a:ext cx="4801984" cy="14136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Random Forest: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Best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Simple to tune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Quick to train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Flexible (Performed well in compressed data)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4690" y="2356563"/>
            <a:ext cx="1862841" cy="3349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Predict year 2021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55720" y="2331962"/>
            <a:ext cx="1862841" cy="3349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Predict year 2022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>
            <a:off x="3505200" y="2388428"/>
            <a:ext cx="0" cy="363696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450987" y="757990"/>
            <a:ext cx="4801984" cy="14136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Robustness check: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Predict years 2021 and 2022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Train set: Years prior to the predicted years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Test set: Years 2021/2022, correspondingly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Optimal thresholds: Cross-validation on test set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" y="2719389"/>
            <a:ext cx="3330593" cy="24274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414" y="2753431"/>
            <a:ext cx="3330593" cy="2427479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884391"/>
              </p:ext>
            </p:extLst>
          </p:nvPr>
        </p:nvGraphicFramePr>
        <p:xfrm>
          <a:off x="304691" y="5255711"/>
          <a:ext cx="2773680" cy="68789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733550">
                  <a:extLst>
                    <a:ext uri="{9D8B030D-6E8A-4147-A177-3AD203B41FA5}">
                      <a16:colId xmlns:a16="http://schemas.microsoft.com/office/drawing/2014/main" val="4016500427"/>
                    </a:ext>
                  </a:extLst>
                </a:gridCol>
                <a:gridCol w="1040130">
                  <a:extLst>
                    <a:ext uri="{9D8B030D-6E8A-4147-A177-3AD203B41FA5}">
                      <a16:colId xmlns:a16="http://schemas.microsoft.com/office/drawing/2014/main" val="1652831835"/>
                    </a:ext>
                  </a:extLst>
                </a:gridCol>
              </a:tblGrid>
              <a:tr h="343945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Threshold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0175334"/>
                  </a:ext>
                </a:extLst>
              </a:tr>
              <a:tr h="343945"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0.154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0615140"/>
                  </a:ext>
                </a:extLst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3446364"/>
              </p:ext>
            </p:extLst>
          </p:nvPr>
        </p:nvGraphicFramePr>
        <p:xfrm>
          <a:off x="3855720" y="5226631"/>
          <a:ext cx="2773680" cy="68789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733550">
                  <a:extLst>
                    <a:ext uri="{9D8B030D-6E8A-4147-A177-3AD203B41FA5}">
                      <a16:colId xmlns:a16="http://schemas.microsoft.com/office/drawing/2014/main" val="4016500427"/>
                    </a:ext>
                  </a:extLst>
                </a:gridCol>
                <a:gridCol w="1040130">
                  <a:extLst>
                    <a:ext uri="{9D8B030D-6E8A-4147-A177-3AD203B41FA5}">
                      <a16:colId xmlns:a16="http://schemas.microsoft.com/office/drawing/2014/main" val="1652831835"/>
                    </a:ext>
                  </a:extLst>
                </a:gridCol>
              </a:tblGrid>
              <a:tr h="343945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Threshold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0175334"/>
                  </a:ext>
                </a:extLst>
              </a:tr>
              <a:tr h="343945"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0.347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0615140"/>
                  </a:ext>
                </a:extLst>
              </a:tr>
            </a:tbl>
          </a:graphicData>
        </a:graphic>
      </p:graphicFrame>
      <p:pic>
        <p:nvPicPr>
          <p:cNvPr id="29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6750" y="2183825"/>
            <a:ext cx="3846221" cy="418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60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1062159"/>
            <a:ext cx="9448800" cy="5768409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23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 smtClean="0"/>
              <a:t>Discussion</a:t>
            </a:r>
            <a:endParaRPr lang="da-DK" sz="3200" b="1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271162" y="1057079"/>
            <a:ext cx="6663038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More sophisticated models can increase quality of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Better weight balancing techniques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More evenly distributed data is needed for more accurate predictions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Table 5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974681209"/>
              </p:ext>
            </p:extLst>
          </p:nvPr>
        </p:nvGraphicFramePr>
        <p:xfrm>
          <a:off x="271162" y="2286000"/>
          <a:ext cx="6272859" cy="160951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20899">
                  <a:extLst>
                    <a:ext uri="{9D8B030D-6E8A-4147-A177-3AD203B41FA5}">
                      <a16:colId xmlns:a16="http://schemas.microsoft.com/office/drawing/2014/main" val="2338066592"/>
                    </a:ext>
                  </a:extLst>
                </a:gridCol>
                <a:gridCol w="1417320">
                  <a:extLst>
                    <a:ext uri="{9D8B030D-6E8A-4147-A177-3AD203B41FA5}">
                      <a16:colId xmlns:a16="http://schemas.microsoft.com/office/drawing/2014/main" val="717878636"/>
                    </a:ext>
                  </a:extLst>
                </a:gridCol>
                <a:gridCol w="1417320">
                  <a:extLst>
                    <a:ext uri="{9D8B030D-6E8A-4147-A177-3AD203B41FA5}">
                      <a16:colId xmlns:a16="http://schemas.microsoft.com/office/drawing/2014/main" val="271804996"/>
                    </a:ext>
                  </a:extLst>
                </a:gridCol>
                <a:gridCol w="1417320">
                  <a:extLst>
                    <a:ext uri="{9D8B030D-6E8A-4147-A177-3AD203B41FA5}">
                      <a16:colId xmlns:a16="http://schemas.microsoft.com/office/drawing/2014/main" val="736253625"/>
                    </a:ext>
                  </a:extLst>
                </a:gridCol>
              </a:tblGrid>
              <a:tr h="336379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Classifier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Final results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2021 results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2022 results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B8000D">
                            <a:shade val="30000"/>
                            <a:satMod val="115000"/>
                          </a:srgbClr>
                        </a:gs>
                        <a:gs pos="50000">
                          <a:srgbClr val="B8000D">
                            <a:shade val="67500"/>
                            <a:satMod val="115000"/>
                          </a:srgbClr>
                        </a:gs>
                        <a:gs pos="100000">
                          <a:srgbClr val="B8000D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12726623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0.746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0.154</a:t>
                      </a:r>
                      <a:endParaRPr lang="en-US" sz="15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0.354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72315905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XGBoost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0.712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endParaRPr kumimoji="0" lang="en-US" sz="1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endParaRPr kumimoji="0" lang="en-US" sz="1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79299167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Neural Network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0.727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endParaRPr kumimoji="0" lang="en-US" sz="1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endParaRPr kumimoji="0" lang="en-US" sz="1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70962047"/>
                  </a:ext>
                </a:extLst>
              </a:tr>
              <a:tr h="31828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  <a:r>
                        <a:rPr lang="en-US" sz="15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(LLE)</a:t>
                      </a:r>
                      <a:endParaRPr lang="en-US" sz="15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0.630</a:t>
                      </a:r>
                      <a:endParaRPr lang="en-US" sz="15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endParaRPr kumimoji="0" lang="en-US" sz="1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endParaRPr kumimoji="0" lang="en-US" sz="1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3042" marR="83042" marT="41521" marB="4152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0729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727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198" y="3433782"/>
            <a:ext cx="6518628" cy="28971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1240" y="173067"/>
            <a:ext cx="4719506" cy="32149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0" y="238125"/>
            <a:ext cx="11420475" cy="5191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u="sng" dirty="0" smtClean="0"/>
              <a:t>Conclusion</a:t>
            </a:r>
            <a:endParaRPr lang="da-DK" sz="3200" b="1" u="sng" dirty="0"/>
          </a:p>
        </p:txBody>
      </p:sp>
      <p:sp>
        <p:nvSpPr>
          <p:cNvPr id="18" name="TextBox 17"/>
          <p:cNvSpPr txBox="1"/>
          <p:nvPr/>
        </p:nvSpPr>
        <p:spPr>
          <a:xfrm>
            <a:off x="609600" y="1371600"/>
            <a:ext cx="5562600" cy="14034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Takeaways: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Machine learning models can be used in this problem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Process that can be used for larger datasets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Binary classification models offer good </a:t>
            </a:r>
            <a:r>
              <a:rPr lang="en-US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explainability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and better predictions	</a:t>
            </a:r>
          </a:p>
          <a:p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59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00" y="4049563"/>
            <a:ext cx="3352800" cy="33528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25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0600" y="364353"/>
            <a:ext cx="10363200" cy="632664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95600" y="838200"/>
            <a:ext cx="8839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dirty="0" smtClean="0">
                <a:solidFill>
                  <a:srgbClr val="183C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questions?</a:t>
            </a:r>
            <a:endParaRPr lang="en-US" sz="6000" dirty="0">
              <a:solidFill>
                <a:srgbClr val="183C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928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127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da-DK" sz="3200" b="1" u="sng" dirty="0" smtClean="0"/>
              <a:t>2. PMS </a:t>
            </a:r>
            <a:r>
              <a:rPr lang="da-DK" sz="3200" b="1" u="sng" dirty="0"/>
              <a:t>Data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89" y="739649"/>
            <a:ext cx="9742469" cy="1491285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3885499" y="4180850"/>
            <a:ext cx="2236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601.01.09.02.02.02 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3788494" y="4100306"/>
            <a:ext cx="2231306" cy="4993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>
            <a:off x="4006443" y="4491332"/>
            <a:ext cx="128779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390317" y="4483816"/>
            <a:ext cx="24848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10237" y="4483816"/>
            <a:ext cx="23336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791738" y="4908078"/>
            <a:ext cx="90730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a-DK" sz="1400" dirty="0">
                <a:latin typeface="Arial" panose="020B0604020202020204" pitchFamily="34" charset="0"/>
                <a:cs typeface="Arial" panose="020B0604020202020204" pitchFamily="34" charset="0"/>
              </a:rPr>
              <a:t>Job Type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733953" y="4908078"/>
            <a:ext cx="1120563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a-DK" sz="1400" dirty="0">
                <a:latin typeface="Arial" panose="020B0604020202020204" pitchFamily="34" charset="0"/>
                <a:cs typeface="Arial" panose="020B0604020202020204" pitchFamily="34" charset="0"/>
              </a:rPr>
              <a:t>Cylinder Nr.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889431" y="4900293"/>
            <a:ext cx="186011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a-DK" sz="1400" dirty="0">
                <a:latin typeface="Arial" panose="020B0604020202020204" pitchFamily="34" charset="0"/>
                <a:cs typeface="Arial" panose="020B0604020202020204" pitchFamily="34" charset="0"/>
              </a:rPr>
              <a:t>Injector Nr. (optional)</a:t>
            </a:r>
          </a:p>
        </p:txBody>
      </p:sp>
      <p:cxnSp>
        <p:nvCxnSpPr>
          <p:cNvPr id="37" name="Straight Arrow Connector 36"/>
          <p:cNvCxnSpPr>
            <a:endCxn id="34" idx="0"/>
          </p:cNvCxnSpPr>
          <p:nvPr/>
        </p:nvCxnSpPr>
        <p:spPr>
          <a:xfrm flipH="1">
            <a:off x="4245388" y="4538543"/>
            <a:ext cx="386356" cy="3695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35" idx="0"/>
          </p:cNvCxnSpPr>
          <p:nvPr/>
        </p:nvCxnSpPr>
        <p:spPr>
          <a:xfrm flipH="1">
            <a:off x="5294235" y="4549150"/>
            <a:ext cx="192165" cy="358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36" idx="0"/>
          </p:cNvCxnSpPr>
          <p:nvPr/>
        </p:nvCxnSpPr>
        <p:spPr>
          <a:xfrm>
            <a:off x="5854516" y="4549150"/>
            <a:ext cx="964970" cy="351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04690" y="2726127"/>
            <a:ext cx="300130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600" b="1" dirty="0">
                <a:latin typeface="Arial" panose="020B0604020202020204" pitchFamily="34" charset="0"/>
                <a:cs typeface="Arial" panose="020B0604020202020204" pitchFamily="34" charset="0"/>
              </a:rPr>
              <a:t>Attributes in dataset</a:t>
            </a:r>
            <a:r>
              <a:rPr lang="da-DK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categorical:</a:t>
            </a:r>
            <a:endParaRPr lang="da-DK" sz="16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dirty="0">
                <a:latin typeface="Arial" panose="020B0604020202020204" pitchFamily="34" charset="0"/>
                <a:cs typeface="Arial" panose="020B0604020202020204" pitchFamily="34" charset="0"/>
              </a:rPr>
              <a:t>Vessel </a:t>
            </a: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Equipment name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dirty="0">
                <a:latin typeface="Arial" panose="020B0604020202020204" pitchFamily="34" charset="0"/>
                <a:cs typeface="Arial" panose="020B0604020202020204" pitchFamily="34" charset="0"/>
              </a:rPr>
              <a:t>Equipment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dirty="0">
                <a:latin typeface="Arial" panose="020B0604020202020204" pitchFamily="34" charset="0"/>
                <a:cs typeface="Arial" panose="020B0604020202020204" pitchFamily="34" charset="0"/>
              </a:rPr>
              <a:t>Frequncy (in running hours</a:t>
            </a: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Job Type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1 date</a:t>
            </a:r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da-DK" sz="16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Maintenance Date</a:t>
            </a:r>
          </a:p>
          <a:p>
            <a:r>
              <a:rPr lang="en-US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1 continuous:</a:t>
            </a:r>
            <a:endParaRPr lang="da-DK" sz="1600" b="1" u="sng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Running Hours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586312" y="2723019"/>
            <a:ext cx="37176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600" b="1" dirty="0">
                <a:latin typeface="Arial" panose="020B0604020202020204" pitchFamily="34" charset="0"/>
                <a:cs typeface="Arial" panose="020B0604020202020204" pitchFamily="34" charset="0"/>
              </a:rPr>
              <a:t>Equipment code </a:t>
            </a:r>
            <a:r>
              <a:rPr lang="da-DK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broken</a:t>
            </a:r>
            <a:r>
              <a:rPr lang="da-DK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a-DK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into</a:t>
            </a:r>
            <a:r>
              <a:rPr lang="da-DK" sz="16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Job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Engine number (when vessel more than one engine)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Cylinder number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04690" y="5729699"/>
            <a:ext cx="3001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600" b="1" dirty="0">
                <a:latin typeface="Arial" panose="020B0604020202020204" pitchFamily="34" charset="0"/>
                <a:cs typeface="Arial" panose="020B0604020202020204" pitchFamily="34" charset="0"/>
              </a:rPr>
              <a:t>Observations in dataset</a:t>
            </a:r>
            <a:r>
              <a:rPr lang="da-DK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About 3000 rows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>
            <a:off x="3319522" y="2726127"/>
            <a:ext cx="0" cy="253385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8001000" y="2723019"/>
            <a:ext cx="0" cy="2454273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8252460" y="4631080"/>
            <a:ext cx="3717642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Every overhaul is done every 8000 running hours or more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29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4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27C6157-E14E-4A7A-D1A6-798033A2AD18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da-DK" sz="3200" b="1" u="sng" dirty="0" smtClean="0"/>
              <a:t>3. Data pre-processing</a:t>
            </a:r>
            <a:endParaRPr lang="da-DK" sz="3200" b="1" u="sng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46830EC-4C3E-FF88-54CB-4B4588BE0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6214" y="703897"/>
            <a:ext cx="6299793" cy="240723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7C18662-BDA0-A742-A25B-FAA6271CB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917" y="3697903"/>
            <a:ext cx="5972385" cy="2702553"/>
          </a:xfrm>
          <a:prstGeom prst="rect">
            <a:avLst/>
          </a:prstGeom>
        </p:spPr>
      </p:pic>
      <p:sp>
        <p:nvSpPr>
          <p:cNvPr id="35" name="Arrow: Right 34">
            <a:extLst>
              <a:ext uri="{FF2B5EF4-FFF2-40B4-BE49-F238E27FC236}">
                <a16:creationId xmlns:a16="http://schemas.microsoft.com/office/drawing/2014/main" id="{0CBD7A93-C190-C625-0BAD-429671B3B58F}"/>
              </a:ext>
            </a:extLst>
          </p:cNvPr>
          <p:cNvSpPr/>
          <p:nvPr/>
        </p:nvSpPr>
        <p:spPr>
          <a:xfrm rot="5400000">
            <a:off x="9000368" y="3240247"/>
            <a:ext cx="461639" cy="326775"/>
          </a:xfrm>
          <a:prstGeom prst="rightArrow">
            <a:avLst/>
          </a:prstGeom>
          <a:solidFill>
            <a:srgbClr val="8BCCEB"/>
          </a:solidFill>
          <a:ln>
            <a:solidFill>
              <a:srgbClr val="183C6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12BF062-39AF-4677-88AE-22F901E32F73}"/>
              </a:ext>
            </a:extLst>
          </p:cNvPr>
          <p:cNvSpPr txBox="1"/>
          <p:nvPr/>
        </p:nvSpPr>
        <p:spPr>
          <a:xfrm>
            <a:off x="7848599" y="3172815"/>
            <a:ext cx="871545" cy="523220"/>
          </a:xfrm>
          <a:prstGeom prst="rect">
            <a:avLst/>
          </a:prstGeom>
          <a:noFill/>
          <a:ln>
            <a:solidFill>
              <a:srgbClr val="183C6F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Expand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>
            <a:spLocks/>
          </p:cNvSpPr>
          <p:nvPr/>
        </p:nvSpPr>
        <p:spPr>
          <a:xfrm>
            <a:off x="557237" y="1272964"/>
            <a:ext cx="4023471" cy="257691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Pre-Process Data: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Add rows for all possible jobs that can be done in each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cylinder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New observations have 0 running hours, fill them with mean of vessels current year running hours</a:t>
            </a:r>
          </a:p>
          <a:p>
            <a:pPr marL="342900" indent="-342900">
              <a:buFont typeface="+mj-lt"/>
              <a:buAutoNum type="arabicPeriod"/>
            </a:pP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Vessels that do not have a maintenance for the current year are filled with the mean of previous and next year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7237" y="4370864"/>
            <a:ext cx="3001304" cy="14528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a-DK" sz="1600" b="1" dirty="0">
                <a:latin typeface="Arial" panose="020B0604020202020204" pitchFamily="34" charset="0"/>
                <a:cs typeface="Arial" panose="020B0604020202020204" pitchFamily="34" charset="0"/>
              </a:rPr>
              <a:t>Model output</a:t>
            </a: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Binary classification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job is done (or not) in a given year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390606" y="6631329"/>
            <a:ext cx="1872343" cy="1415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849917" y="6236653"/>
            <a:ext cx="1312883" cy="163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037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da-DK" sz="3200" b="1" u="sng" dirty="0" smtClean="0"/>
              <a:t>4. Data description</a:t>
            </a:r>
            <a:endParaRPr lang="da-DK" sz="3200" b="1" u="sn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006" y="714220"/>
            <a:ext cx="8172994" cy="572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10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AA47801-AB28-41DE-8B05-FFE1530C762A}"/>
              </a:ext>
            </a:extLst>
          </p:cNvPr>
          <p:cNvSpPr txBox="1"/>
          <p:nvPr/>
        </p:nvSpPr>
        <p:spPr>
          <a:xfrm>
            <a:off x="5496827" y="4947242"/>
            <a:ext cx="3335873" cy="646331"/>
          </a:xfrm>
          <a:prstGeom prst="rect">
            <a:avLst/>
          </a:prstGeom>
          <a:gradFill flip="none" rotWithShape="1">
            <a:gsLst>
              <a:gs pos="0">
                <a:srgbClr val="1E3596">
                  <a:tint val="66000"/>
                  <a:satMod val="160000"/>
                </a:srgbClr>
              </a:gs>
              <a:gs pos="50000">
                <a:srgbClr val="1E3596">
                  <a:tint val="44500"/>
                  <a:satMod val="160000"/>
                </a:srgbClr>
              </a:gs>
              <a:gs pos="100000">
                <a:srgbClr val="1E3596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The dataset </a:t>
            </a:r>
            <a:r>
              <a:rPr lang="en-US" dirty="0" smtClean="0"/>
              <a:t>is </a:t>
            </a:r>
            <a:r>
              <a:rPr lang="en-US" dirty="0" smtClean="0">
                <a:solidFill>
                  <a:srgbClr val="FF0000"/>
                </a:solidFill>
              </a:rPr>
              <a:t>sparse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0000"/>
                </a:solidFill>
              </a:rPr>
              <a:t>imbalanced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2271" y="456723"/>
            <a:ext cx="5304987" cy="42476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A47801-AB28-41DE-8B05-FFE1530C762A}"/>
              </a:ext>
            </a:extLst>
          </p:cNvPr>
          <p:cNvSpPr txBox="1"/>
          <p:nvPr/>
        </p:nvSpPr>
        <p:spPr>
          <a:xfrm>
            <a:off x="5275694" y="247765"/>
            <a:ext cx="4399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Output distribution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18" y="331825"/>
            <a:ext cx="4429743" cy="43725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A47801-AB28-41DE-8B05-FFE1530C762A}"/>
              </a:ext>
            </a:extLst>
          </p:cNvPr>
          <p:cNvSpPr txBox="1"/>
          <p:nvPr/>
        </p:nvSpPr>
        <p:spPr>
          <a:xfrm>
            <a:off x="865704" y="4947241"/>
            <a:ext cx="3335873" cy="646331"/>
          </a:xfrm>
          <a:prstGeom prst="rect">
            <a:avLst/>
          </a:prstGeom>
          <a:gradFill flip="none" rotWithShape="1">
            <a:gsLst>
              <a:gs pos="0">
                <a:srgbClr val="1E3596">
                  <a:tint val="66000"/>
                  <a:satMod val="160000"/>
                </a:srgbClr>
              </a:gs>
              <a:gs pos="50000">
                <a:srgbClr val="1E3596">
                  <a:tint val="44500"/>
                  <a:satMod val="160000"/>
                </a:srgbClr>
              </a:gs>
              <a:gs pos="100000">
                <a:srgbClr val="1E3596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The variables are treated as </a:t>
            </a:r>
            <a:r>
              <a:rPr lang="en-US" dirty="0" smtClean="0">
                <a:solidFill>
                  <a:srgbClr val="FF0000"/>
                </a:solidFill>
              </a:rPr>
              <a:t>categorical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4474733" y="5131069"/>
            <a:ext cx="748937" cy="278674"/>
          </a:xfrm>
          <a:prstGeom prst="rightArrow">
            <a:avLst/>
          </a:prstGeom>
          <a:solidFill>
            <a:srgbClr val="B8000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067800" y="5477128"/>
            <a:ext cx="3004457" cy="8792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8000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r>
              <a:rPr lang="da-DK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Obseration labels in the dataset</a:t>
            </a:r>
          </a:p>
          <a:p>
            <a:r>
              <a:rPr lang="da-DK" sz="1500" dirty="0">
                <a:latin typeface="Arial" panose="020B0604020202020204" pitchFamily="34" charset="0"/>
                <a:cs typeface="Arial" panose="020B0604020202020204" pitchFamily="34" charset="0"/>
              </a:rPr>
              <a:t>Negative: </a:t>
            </a:r>
            <a:r>
              <a:rPr lang="da-DK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12581 </a:t>
            </a:r>
            <a:endParaRPr lang="da-DK" sz="15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Positive: 1925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45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 smtClean="0"/>
              <a:t>5. Methodology</a:t>
            </a:r>
            <a:endParaRPr lang="da-DK" sz="32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583363" y="1584120"/>
            <a:ext cx="3001304" cy="48166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da-DK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A. Models:</a:t>
            </a:r>
          </a:p>
          <a:p>
            <a:endParaRPr lang="da-DK" sz="1600" u="sng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6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lphaLcParenR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Logistic Regression</a:t>
            </a:r>
          </a:p>
          <a:p>
            <a:pPr marL="342900" indent="-342900">
              <a:buFont typeface="+mj-lt"/>
              <a:buAutoNum type="alphaLcParenR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Bernoulli Naïve Bayes</a:t>
            </a:r>
          </a:p>
          <a:p>
            <a:pPr marL="342900" indent="-342900">
              <a:buFont typeface="+mj-lt"/>
              <a:buAutoNum type="alphaLcParenR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</a:p>
          <a:p>
            <a:pPr marL="342900" indent="-342900">
              <a:buFont typeface="+mj-lt"/>
              <a:buAutoNum type="alphaLcParenR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AdaBoost</a:t>
            </a:r>
          </a:p>
          <a:p>
            <a:pPr marL="342900" indent="-342900">
              <a:buFont typeface="+mj-lt"/>
              <a:buAutoNum type="alphaLcParenR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Gradient Boosting</a:t>
            </a:r>
          </a:p>
          <a:p>
            <a:pPr marL="342900" indent="-342900">
              <a:buFont typeface="+mj-lt"/>
              <a:buAutoNum type="alphaLcParenR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</a:p>
          <a:p>
            <a:pPr marL="342900" indent="-342900">
              <a:buFont typeface="+mj-lt"/>
              <a:buAutoNum type="alphaLcParenR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Artificial Neural Network</a:t>
            </a:r>
          </a:p>
          <a:p>
            <a:pPr marL="342900" indent="-342900">
              <a:buFont typeface="+mj-lt"/>
              <a:buAutoNum type="alphaLcParenR"/>
            </a:pP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05821" y="1584119"/>
            <a:ext cx="3001304" cy="48166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da-DK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B. Evaluation methods:</a:t>
            </a:r>
            <a:endParaRPr lang="da-DK" sz="16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(Binary classification)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lphaLcParenR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Confusion Matrix</a:t>
            </a:r>
          </a:p>
          <a:p>
            <a:pPr marL="342900" indent="-342900">
              <a:buFont typeface="+mj-lt"/>
              <a:buAutoNum type="alphaLcParenR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Metrics</a:t>
            </a:r>
          </a:p>
          <a:p>
            <a:pPr marL="342900" indent="-342900">
              <a:buFont typeface="+mj-lt"/>
              <a:buAutoNum type="alphaLcParenR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ROC curves</a:t>
            </a:r>
          </a:p>
          <a:p>
            <a:pPr marL="342900" indent="-342900">
              <a:buFont typeface="+mj-lt"/>
              <a:buAutoNum type="alphaLcParenR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Precision-Recall curves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628280" y="1584119"/>
            <a:ext cx="3001304" cy="481668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 wrap="square" rtlCol="0">
            <a:noAutofit/>
          </a:bodyPr>
          <a:lstStyle/>
          <a:p>
            <a:r>
              <a:rPr lang="da-DK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C. </a:t>
            </a:r>
            <a:r>
              <a:rPr lang="da-DK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Model i</a:t>
            </a:r>
            <a:r>
              <a:rPr lang="da-DK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mprovement methods:</a:t>
            </a:r>
            <a:endParaRPr lang="da-DK" sz="1600" u="sng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lphaLcParenR"/>
            </a:pP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Threshold movement</a:t>
            </a:r>
          </a:p>
          <a:p>
            <a:pPr marL="342900" indent="-342900">
              <a:buFont typeface="+mj-lt"/>
              <a:buAutoNum type="alphaLcParenR"/>
            </a:pP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Dimensionality reduction (Locally Linear Embeddings)</a:t>
            </a:r>
          </a:p>
          <a:p>
            <a:pPr marL="342900" indent="-342900">
              <a:buFont typeface="+mj-lt"/>
              <a:buAutoNum type="alphaLcParenR"/>
            </a:pP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Class weights balancing</a:t>
            </a:r>
          </a:p>
          <a:p>
            <a:pPr marL="342900" indent="-342900">
              <a:buFont typeface="+mj-lt"/>
              <a:buAutoNum type="alphaLcParenR"/>
            </a:pP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Hyperparameter tuning</a:t>
            </a:r>
            <a:endParaRPr lang="da-DK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89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 smtClean="0"/>
              <a:t>A. Models</a:t>
            </a:r>
            <a:endParaRPr lang="da-DK" sz="32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304690" y="896144"/>
            <a:ext cx="2290464" cy="91523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Baseline models: 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Logistic Regression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Bernoulli Naïve Bayes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690" y="2360023"/>
            <a:ext cx="3001304" cy="14528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Decision Tree models: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AdaBoost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Gradient Boosting</a:t>
            </a: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4690" y="4500838"/>
            <a:ext cx="3001304" cy="14528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a-DK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Deep Learning</a:t>
            </a:r>
            <a:r>
              <a:rPr lang="da-DK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Feed-forward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rtificial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eural Network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41513" y="4632960"/>
            <a:ext cx="4061946" cy="18549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14.508 observations</a:t>
            </a:r>
          </a:p>
          <a:p>
            <a:pPr marL="342900" indent="-342900"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Train-Test split  (75% -25%)</a:t>
            </a:r>
          </a:p>
          <a:p>
            <a:pPr marL="342900" indent="-342900"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Train on train test</a:t>
            </a:r>
          </a:p>
          <a:p>
            <a:pPr marL="342900" indent="-342900"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Make probabilistic predictions on test set</a:t>
            </a:r>
          </a:p>
          <a:p>
            <a:pPr marL="342900" indent="-342900"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Convert probabilities to predictions</a:t>
            </a:r>
          </a:p>
          <a:p>
            <a:pPr marL="342900" indent="-342900">
              <a:buAutoNum type="arabicPeriod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Evaluate on test set</a:t>
            </a: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05994" y="896144"/>
            <a:ext cx="2290464" cy="91523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Decision Trees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Ensemble</a:t>
            </a: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Boosting</a:t>
            </a:r>
          </a:p>
          <a:p>
            <a:endParaRPr lang="en-US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63433" y="896145"/>
            <a:ext cx="2290464" cy="32305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Neural Network</a:t>
            </a:r>
            <a:endParaRPr lang="en-US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a-DK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433" y="1496693"/>
            <a:ext cx="3709868" cy="27693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994" y="2077586"/>
            <a:ext cx="2783860" cy="388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265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Data-driven predictive maintenance planning</a:t>
            </a:r>
            <a:endParaRPr lang="en-US" dirty="0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CF757-8FB8-4641-A1EC-5023EE19AAD8}" type="slidenum">
              <a:rPr lang="en-US" smtClean="0"/>
              <a:t>9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38125"/>
            <a:ext cx="11420475" cy="519113"/>
          </a:xfrm>
        </p:spPr>
        <p:txBody>
          <a:bodyPr>
            <a:noAutofit/>
          </a:bodyPr>
          <a:lstStyle/>
          <a:p>
            <a:pPr algn="l"/>
            <a:r>
              <a:rPr lang="en-US" sz="3200" b="1" u="sng" dirty="0" smtClean="0"/>
              <a:t>B: Evaluation methods</a:t>
            </a:r>
            <a:endParaRPr lang="da-DK" sz="3200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89" y="1177620"/>
            <a:ext cx="3344201" cy="26053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689" y="697251"/>
            <a:ext cx="3193125" cy="38467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600" b="1" dirty="0" smtClean="0"/>
              <a:t>a) Confusion matrix</a:t>
            </a:r>
            <a:endParaRPr lang="da-DK" sz="1600" dirty="0"/>
          </a:p>
          <a:p>
            <a:pPr algn="ctr"/>
            <a:endParaRPr lang="da-DK" sz="14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4203773" y="697252"/>
            <a:ext cx="3193125" cy="38467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600" b="1" dirty="0" smtClean="0"/>
              <a:t>b) Metrics</a:t>
            </a:r>
            <a:endParaRPr lang="da-DK" sz="1600" dirty="0"/>
          </a:p>
          <a:p>
            <a:pPr algn="ctr"/>
            <a:endParaRPr lang="da-DK" sz="1400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8732550" y="700847"/>
            <a:ext cx="3193125" cy="38467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600" b="1" dirty="0"/>
              <a:t>c</a:t>
            </a:r>
            <a:r>
              <a:rPr lang="en-US" sz="1600" b="1" dirty="0" smtClean="0"/>
              <a:t>) ROC and Precision-Recall curves</a:t>
            </a:r>
            <a:endParaRPr lang="da-DK" sz="1600" dirty="0"/>
          </a:p>
          <a:p>
            <a:pPr algn="ctr"/>
            <a:endParaRPr lang="da-DK" sz="1400" u="sn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89" y="3581521"/>
            <a:ext cx="3326977" cy="278730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582" y="1821429"/>
            <a:ext cx="2178317" cy="71302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4246" y="2534452"/>
            <a:ext cx="1864809" cy="5518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0803" y="3182320"/>
            <a:ext cx="3431128" cy="57643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58297" y="3842778"/>
            <a:ext cx="3832946" cy="50820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03773" y="1142660"/>
            <a:ext cx="3082836" cy="690187"/>
          </a:xfrm>
          <a:prstGeom prst="rect">
            <a:avLst/>
          </a:prstGeom>
        </p:spPr>
      </p:pic>
      <p:cxnSp>
        <p:nvCxnSpPr>
          <p:cNvPr id="18" name="Straight Connector 17"/>
          <p:cNvCxnSpPr/>
          <p:nvPr/>
        </p:nvCxnSpPr>
        <p:spPr>
          <a:xfrm>
            <a:off x="3944981" y="1142660"/>
            <a:ext cx="0" cy="546714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199118" y="1142660"/>
            <a:ext cx="0" cy="546714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347" y="3943138"/>
            <a:ext cx="3809917" cy="2896657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347" y="1085518"/>
            <a:ext cx="3809917" cy="286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6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5227</TotalTime>
  <Words>1088</Words>
  <Application>Microsoft Office PowerPoint</Application>
  <PresentationFormat>Widescreen</PresentationFormat>
  <Paragraphs>376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Data-driven predictive maintenance planning for maritime industry</vt:lpstr>
      <vt:lpstr>1. Problem description</vt:lpstr>
      <vt:lpstr>2. PMS Data </vt:lpstr>
      <vt:lpstr>3. Data pre-processing</vt:lpstr>
      <vt:lpstr>4. Data description</vt:lpstr>
      <vt:lpstr>PowerPoint Presentation</vt:lpstr>
      <vt:lpstr>5. Methodology</vt:lpstr>
      <vt:lpstr>A. Models</vt:lpstr>
      <vt:lpstr>B: Evaluation methods</vt:lpstr>
      <vt:lpstr>C: Model improvement methods</vt:lpstr>
      <vt:lpstr>PowerPoint Presentation</vt:lpstr>
      <vt:lpstr>6. Initial results (Default models)</vt:lpstr>
      <vt:lpstr>PowerPoint Presentation</vt:lpstr>
      <vt:lpstr>7. Threshold Movement</vt:lpstr>
      <vt:lpstr>PowerPoint Presentation</vt:lpstr>
      <vt:lpstr>PowerPoint Presentation</vt:lpstr>
      <vt:lpstr>8. Dimensionality reduction (LLE)</vt:lpstr>
      <vt:lpstr>9. Class weight balancing</vt:lpstr>
      <vt:lpstr>10. Hyperparameter tuning</vt:lpstr>
      <vt:lpstr>PowerPoint Presentation</vt:lpstr>
      <vt:lpstr>PowerPoint Presentation</vt:lpstr>
      <vt:lpstr>11. Proposed model – Robustness check</vt:lpstr>
      <vt:lpstr>Discussion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Description</dc:title>
  <dc:creator>Angelo Daglas</dc:creator>
  <cp:lastModifiedBy>Angelo Daglas</cp:lastModifiedBy>
  <cp:revision>91</cp:revision>
  <dcterms:created xsi:type="dcterms:W3CDTF">2023-02-22T11:50:22Z</dcterms:created>
  <dcterms:modified xsi:type="dcterms:W3CDTF">2023-02-28T22:23:42Z</dcterms:modified>
</cp:coreProperties>
</file>

<file path=docProps/thumbnail.jpeg>
</file>